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6144F9-B934-4AF6-9122-68D6B1A061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2938E4B-ED31-404D-9E00-9E5E688D1A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C76D78-3922-4814-8772-871849CD1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6F7D78-685D-4861-AEC1-D6E9715F9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0A3F37E-F59D-4E9B-B7C0-4019E1ACB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778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9D1A45-F0C4-450D-B603-75F959F41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A77BAD3-DD8D-41C2-9DA2-C9AEE6E58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1C9C01-7096-41B3-8381-CB5EA30DA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81B227C-8981-4C40-83A5-3210D790C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C3217-2BD5-48B1-ACE6-FEAF90F84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2277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955864-0574-4049-856E-869446026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58E59E1-0F9D-4B3E-8260-9A14C8E69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BA4EC1-77CF-43C1-8C67-F03D88BC0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9FA23E2-CB68-4485-A9B8-D4473BFA6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0AF49FD-AA91-4ECB-A6E1-AFAD5521D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8248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C557DA-8354-4AA0-AED1-D8FD18375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5E0D45-C6EE-41BC-96B6-B98E8D5BBD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4FBA087-5106-4A80-9CC2-041C9C64F4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1CCA55-8B6B-4F12-ACD6-BA1045B6F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9F3FCDA-9DF5-40C6-B0D8-9CEF643C0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E92E1F-1E86-419E-BF04-AA9B4654F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6787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F2009FE-8B0C-4A3E-9768-90145C00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1110DF7-FF0D-4A7B-98CA-5978B3BBA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86D4408-5887-4AD0-8E62-C19BA03246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969EAF6-FAAF-40F9-B305-049DCB2604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B374F35-D44B-4FB5-8B83-57E69B22AA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D6E4D0F-56A6-4447-B7FC-A5B3F6FC9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A3FA9D6-E605-4EE1-8CD9-8871C8D39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9310603-027A-4F7A-A10D-1CA1B77DB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0989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0A136F-5F63-4A28-AE70-2A97D9020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F266212-E603-49D2-91D2-3C9B982DA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7113A5B-D4B3-40A6-825F-1150E9FEA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57EAE86-4220-486D-86D9-03EF03354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520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170369D-8C94-43ED-9BFB-C1EA766EFB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3B95ED8B-F8D6-4B5C-B472-FCC3CC755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0AD5F02-5FB9-4E92-A1EF-15DB6952D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59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DE934F-8B30-4E8E-B4BE-D82E43FB0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29A016-674F-482F-B3B3-CB610428E7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363A709-A1F6-45AC-BA22-6AAA33C703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951B56F-B070-4C11-B364-E436E156E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2D2F3F3-25C9-4553-9208-192B4DD62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22EF9F9-C60D-4D0F-B1C8-0AE3AFDCB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5725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E49F94-28B7-400D-9936-019699CEE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087210E-8C10-4591-BB39-E018043FCE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4E0DF38-A3A9-41A6-A867-A189183D70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130BE8C-BA57-4A57-93F5-B7073C9A2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56D8A8B-CBDC-431F-8208-F01322DE7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72B6AE-0BDA-4BF6-8CE4-4D56C045E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001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A13249-4E40-49FE-A1DE-92C918745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71ECC-382B-4A01-AD29-C08CB9D9A2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9D47A6E-6D4F-4888-B54A-5A9CD59CE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0451755-5565-4335-9934-E83BC2CA4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C13D8BA-34AF-40BD-A4E2-C1136E397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3558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E0A5C80-4CD4-47FF-AA06-F0CB68B725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14C332E-EDED-4AF4-B4E0-89A016F72A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E41106B-276C-4F4A-94FA-5283F9FA1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352407-B533-4CF0-9D1B-BD3D01275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96D7EAB-3682-4FAD-8D7F-8DFC55C27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967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444CBF6-AE6B-460E-8161-6F97C9790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AC59288-A9FE-4EF2-8A64-76402F6D3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0FBFF8-E5EE-4F42-A247-108A87E97F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8125A-FF2F-47BD-988D-047C5400F8F9}" type="datetimeFigureOut">
              <a:rPr lang="ko-KR" altLang="en-US" smtClean="0"/>
              <a:t>2026-02-27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C8736C0-D747-47C8-9C33-1E705B6008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8ACDD7F-CD1F-4E6E-9841-C899CA8204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BC8FD-AB73-4528-BDD4-F0C092E83C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72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F18AF3-3E6B-4422-A628-DFF14C4756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투자사</a:t>
            </a:r>
            <a:r>
              <a:rPr lang="ko-KR" altLang="en-US" dirty="0"/>
              <a:t> 문의사항 답변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D2A8254-5268-4794-BBC8-DBD63DA6DB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r>
              <a:rPr lang="ko-KR" altLang="en-US" dirty="0"/>
              <a:t>세이프웨어㈜</a:t>
            </a:r>
          </a:p>
        </p:txBody>
      </p:sp>
    </p:spTree>
    <p:extLst>
      <p:ext uri="{BB962C8B-B14F-4D97-AF65-F5344CB8AC3E}">
        <p14:creationId xmlns:p14="http://schemas.microsoft.com/office/powerpoint/2010/main" val="4289588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자유낙하 </a:t>
            </a:r>
            <a:r>
              <a:rPr lang="ko-KR" altLang="en-US" sz="3200" b="1" dirty="0" err="1"/>
              <a:t>거리별</a:t>
            </a:r>
            <a:r>
              <a:rPr lang="ko-KR" altLang="en-US" sz="3200" b="1" dirty="0"/>
              <a:t> </a:t>
            </a:r>
            <a:r>
              <a:rPr lang="en-US" altLang="ko-KR" sz="3200" b="1" dirty="0"/>
              <a:t>/ </a:t>
            </a:r>
            <a:r>
              <a:rPr lang="ko-KR" altLang="en-US" sz="3200" b="1" dirty="0"/>
              <a:t>인플레이터 종류별</a:t>
            </a:r>
            <a:r>
              <a:rPr lang="en-US" altLang="ko-KR" sz="3200" b="1" dirty="0"/>
              <a:t> </a:t>
            </a:r>
            <a:br>
              <a:rPr lang="en-US" altLang="ko-KR" sz="3200" b="1" dirty="0"/>
            </a:br>
            <a:r>
              <a:rPr lang="en-US" altLang="ko-KR" sz="3200" b="1" dirty="0"/>
              <a:t>/ </a:t>
            </a:r>
            <a:r>
              <a:rPr lang="ko-KR" altLang="en-US" sz="3200" b="1" dirty="0"/>
              <a:t>추락과 낙상 구분 리드타임</a:t>
            </a:r>
            <a:r>
              <a:rPr lang="en-US" altLang="ko-KR" sz="3200" b="1" dirty="0"/>
              <a:t>+</a:t>
            </a:r>
            <a:r>
              <a:rPr lang="ko-KR" altLang="en-US" sz="3200" b="1" dirty="0" err="1"/>
              <a:t>인플레이팅</a:t>
            </a:r>
            <a:r>
              <a:rPr lang="ko-KR" altLang="en-US" sz="3200" b="1" dirty="0"/>
              <a:t> 타임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1859208" cy="4715134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핵심은 </a:t>
            </a:r>
            <a:r>
              <a:rPr lang="en-US" altLang="ko-KR" sz="2400" dirty="0"/>
              <a:t>‘</a:t>
            </a:r>
            <a:r>
              <a:rPr lang="ko-KR" altLang="en-US" sz="2400" dirty="0"/>
              <a:t>에어백이 팽창</a:t>
            </a:r>
            <a:r>
              <a:rPr lang="en-US" altLang="ko-KR" sz="2400" dirty="0"/>
              <a:t>’</a:t>
            </a:r>
            <a:r>
              <a:rPr lang="ko-KR" altLang="en-US" sz="2400" dirty="0"/>
              <a:t>하기에 </a:t>
            </a:r>
            <a:r>
              <a:rPr lang="en-US" altLang="ko-KR" sz="2400" dirty="0"/>
              <a:t>`</a:t>
            </a:r>
            <a:r>
              <a:rPr lang="ko-KR" altLang="en-US" sz="2400" dirty="0"/>
              <a:t>리드타임</a:t>
            </a:r>
            <a:r>
              <a:rPr lang="en-US" altLang="ko-KR" sz="2400" dirty="0"/>
              <a:t>`</a:t>
            </a:r>
            <a:r>
              <a:rPr lang="ko-KR" altLang="en-US" sz="2400" dirty="0"/>
              <a:t>이 충분한지 여부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dirty="0"/>
              <a:t>리드타임 </a:t>
            </a:r>
            <a:r>
              <a:rPr lang="en-US" altLang="ko-KR" sz="2400" dirty="0"/>
              <a:t>= </a:t>
            </a:r>
            <a:r>
              <a:rPr lang="ko-KR" altLang="en-US" sz="2400" dirty="0"/>
              <a:t>지면 충돌 시각 </a:t>
            </a:r>
            <a:r>
              <a:rPr lang="en-US" altLang="ko-KR" sz="2400" dirty="0"/>
              <a:t>– </a:t>
            </a:r>
            <a:r>
              <a:rPr lang="ko-KR" altLang="en-US" sz="2400" dirty="0"/>
              <a:t>알고리즘 검출 시각 </a:t>
            </a:r>
            <a:r>
              <a:rPr lang="en-US" altLang="ko-KR" sz="2400" dirty="0"/>
              <a:t>(</a:t>
            </a:r>
            <a:r>
              <a:rPr lang="ko-KR" altLang="en-US" sz="2400" dirty="0"/>
              <a:t>낙상</a:t>
            </a:r>
            <a:r>
              <a:rPr lang="en-US" altLang="ko-KR" sz="2400" dirty="0"/>
              <a:t>)</a:t>
            </a:r>
            <a:br>
              <a:rPr lang="en-US" altLang="ko-KR" sz="2400" dirty="0"/>
            </a:br>
            <a:r>
              <a:rPr lang="ko-KR" altLang="en-US" sz="2400" dirty="0"/>
              <a:t>리드타임 </a:t>
            </a:r>
            <a:r>
              <a:rPr lang="en-US" altLang="ko-KR" sz="2400" dirty="0"/>
              <a:t>= </a:t>
            </a:r>
            <a:r>
              <a:rPr lang="ko-KR" altLang="en-US" sz="2400" dirty="0"/>
              <a:t>전체 추락 시간 </a:t>
            </a:r>
            <a:r>
              <a:rPr lang="en-US" altLang="ko-KR" sz="2400" dirty="0"/>
              <a:t>– </a:t>
            </a:r>
            <a:r>
              <a:rPr lang="ko-KR" altLang="en-US" sz="2400" dirty="0"/>
              <a:t>알고리즘 검출 시간 </a:t>
            </a:r>
            <a:r>
              <a:rPr lang="en-US" altLang="ko-KR" sz="2400" dirty="0"/>
              <a:t>(</a:t>
            </a:r>
            <a:r>
              <a:rPr lang="ko-KR" altLang="en-US" sz="2400" dirty="0"/>
              <a:t>추락</a:t>
            </a:r>
            <a:r>
              <a:rPr lang="en-US" altLang="ko-KR" sz="2400" dirty="0"/>
              <a:t>)</a:t>
            </a:r>
            <a:br>
              <a:rPr lang="en-US" altLang="ko-KR" sz="2400" dirty="0"/>
            </a:br>
            <a:r>
              <a:rPr lang="en-US" altLang="ko-KR" sz="2400" dirty="0"/>
              <a:t>(</a:t>
            </a:r>
            <a:r>
              <a:rPr lang="ko-KR" altLang="en-US" sz="2400" dirty="0"/>
              <a:t>즉</a:t>
            </a:r>
            <a:r>
              <a:rPr lang="en-US" altLang="ko-KR" sz="2400" dirty="0"/>
              <a:t>, </a:t>
            </a:r>
            <a:r>
              <a:rPr lang="ko-KR" altLang="en-US" sz="2400" dirty="0"/>
              <a:t>지면 충돌 얼마 이전에 인지가 되었는지</a:t>
            </a:r>
            <a:r>
              <a:rPr lang="en-US" altLang="ko-KR" sz="2400" dirty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/>
              <a:t>리드타임 </a:t>
            </a:r>
            <a:r>
              <a:rPr lang="en-US" altLang="ko-KR" sz="2400" dirty="0"/>
              <a:t>&gt; </a:t>
            </a:r>
            <a:r>
              <a:rPr lang="ko-KR" altLang="en-US" sz="2400" dirty="0"/>
              <a:t>에어백 팽창 소요 시간 </a:t>
            </a:r>
            <a:r>
              <a:rPr lang="en-US" altLang="ko-KR" sz="2400" dirty="0"/>
              <a:t>(</a:t>
            </a:r>
            <a:r>
              <a:rPr lang="ko-KR" altLang="en-US" sz="2400" dirty="0" err="1"/>
              <a:t>인플레이팅</a:t>
            </a:r>
            <a:r>
              <a:rPr lang="ko-KR" altLang="en-US" sz="2400" dirty="0"/>
              <a:t> 타임</a:t>
            </a:r>
            <a:r>
              <a:rPr lang="en-US" altLang="ko-KR" sz="2400" dirty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/>
              <a:t>예를 들어서</a:t>
            </a:r>
            <a:r>
              <a:rPr lang="en-US" altLang="ko-KR" sz="2400" dirty="0"/>
              <a:t>, </a:t>
            </a:r>
            <a:br>
              <a:rPr lang="en-US" altLang="ko-KR" sz="2400" dirty="0"/>
            </a:br>
            <a:r>
              <a:rPr lang="ko-KR" altLang="en-US" sz="2400" dirty="0"/>
              <a:t>알고리즘의 리드타임이 </a:t>
            </a:r>
            <a:r>
              <a:rPr lang="en-US" altLang="ko-KR" sz="2400" dirty="0"/>
              <a:t>500ms</a:t>
            </a:r>
            <a:r>
              <a:rPr lang="ko-KR" altLang="en-US" sz="2400" dirty="0"/>
              <a:t>이다</a:t>
            </a:r>
            <a:r>
              <a:rPr lang="en-US" altLang="ko-KR" sz="2400" dirty="0"/>
              <a:t> = </a:t>
            </a:r>
            <a:r>
              <a:rPr lang="ko-KR" altLang="en-US" sz="2400" dirty="0"/>
              <a:t>충격 </a:t>
            </a:r>
            <a:r>
              <a:rPr lang="en-US" altLang="ko-KR" sz="2400" dirty="0"/>
              <a:t>500ms </a:t>
            </a:r>
            <a:r>
              <a:rPr lang="ko-KR" altLang="en-US" sz="2400" dirty="0"/>
              <a:t>이전 낙상 감지</a:t>
            </a:r>
            <a:br>
              <a:rPr lang="en-US" altLang="ko-KR" sz="2400" dirty="0"/>
            </a:br>
            <a:r>
              <a:rPr lang="en-US" altLang="ko-KR" sz="2400" dirty="0"/>
              <a:t>= </a:t>
            </a:r>
            <a:r>
              <a:rPr lang="ko-KR" altLang="en-US" sz="2400" dirty="0"/>
              <a:t>에어백이 </a:t>
            </a:r>
            <a:r>
              <a:rPr lang="en-US" altLang="ko-KR" sz="2400" dirty="0"/>
              <a:t>500ms </a:t>
            </a:r>
            <a:r>
              <a:rPr lang="ko-KR" altLang="en-US" sz="2400" dirty="0"/>
              <a:t>안에 팽창이 가능하면 지면 충돌 전에 보호가 가능하다</a:t>
            </a:r>
            <a:endParaRPr lang="en-US" altLang="ko-KR" sz="2400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2307D638-4B1C-4508-994E-6D6B6DE4740C}"/>
              </a:ext>
            </a:extLst>
          </p:cNvPr>
          <p:cNvGrpSpPr/>
          <p:nvPr/>
        </p:nvGrpSpPr>
        <p:grpSpPr>
          <a:xfrm>
            <a:off x="8266919" y="1580258"/>
            <a:ext cx="3950601" cy="3689591"/>
            <a:chOff x="8266919" y="1580258"/>
            <a:chExt cx="3950601" cy="3689591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A2FE295-AA44-41C7-8AC3-65A50CFCFA50}"/>
                </a:ext>
              </a:extLst>
            </p:cNvPr>
            <p:cNvSpPr/>
            <p:nvPr/>
          </p:nvSpPr>
          <p:spPr>
            <a:xfrm>
              <a:off x="8490853" y="1580258"/>
              <a:ext cx="886408" cy="3504926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AA0DFE3-F2D6-4DE3-B1BC-920B3F98F953}"/>
                </a:ext>
              </a:extLst>
            </p:cNvPr>
            <p:cNvSpPr/>
            <p:nvPr/>
          </p:nvSpPr>
          <p:spPr>
            <a:xfrm>
              <a:off x="8500179" y="1580259"/>
              <a:ext cx="419883" cy="2338598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72A51-84FB-4252-8298-9482A798DD17}"/>
                </a:ext>
              </a:extLst>
            </p:cNvPr>
            <p:cNvSpPr txBox="1"/>
            <p:nvPr/>
          </p:nvSpPr>
          <p:spPr>
            <a:xfrm>
              <a:off x="8908903" y="1670180"/>
              <a:ext cx="461665" cy="21833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dirty="0"/>
                <a:t>전체 추락 시간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96315A0-E9FF-405B-9D1A-1691D5F67E7B}"/>
                </a:ext>
              </a:extLst>
            </p:cNvPr>
            <p:cNvSpPr txBox="1"/>
            <p:nvPr/>
          </p:nvSpPr>
          <p:spPr>
            <a:xfrm>
              <a:off x="8480162" y="1670180"/>
              <a:ext cx="461665" cy="224867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ko-KR" altLang="en-US" dirty="0"/>
                <a:t>알고리즘 검출 시간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F4AAE61B-28B9-44DF-AA07-2DA2A54A9973}"/>
                </a:ext>
              </a:extLst>
            </p:cNvPr>
            <p:cNvSpPr/>
            <p:nvPr/>
          </p:nvSpPr>
          <p:spPr>
            <a:xfrm>
              <a:off x="8489493" y="3918856"/>
              <a:ext cx="421238" cy="116632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리드타임</a:t>
              </a:r>
            </a:p>
          </p:txBody>
        </p: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E857D4B4-B37A-4430-85A4-D7BF0C83C003}"/>
                </a:ext>
              </a:extLst>
            </p:cNvPr>
            <p:cNvCxnSpPr>
              <a:cxnSpLocks/>
            </p:cNvCxnSpPr>
            <p:nvPr/>
          </p:nvCxnSpPr>
          <p:spPr>
            <a:xfrm>
              <a:off x="8266919" y="3918856"/>
              <a:ext cx="17354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162175E9-2648-4129-BAD3-1A1427F7E3B7}"/>
                </a:ext>
              </a:extLst>
            </p:cNvPr>
            <p:cNvCxnSpPr>
              <a:cxnSpLocks/>
            </p:cNvCxnSpPr>
            <p:nvPr/>
          </p:nvCxnSpPr>
          <p:spPr>
            <a:xfrm>
              <a:off x="8266919" y="5085183"/>
              <a:ext cx="17354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2E6E4D19-0179-487B-911D-EA039CA162C4}"/>
                </a:ext>
              </a:extLst>
            </p:cNvPr>
            <p:cNvSpPr txBox="1"/>
            <p:nvPr/>
          </p:nvSpPr>
          <p:spPr>
            <a:xfrm>
              <a:off x="10011742" y="3819298"/>
              <a:ext cx="22002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/>
                <a:t>알고리즘 검출 시각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8FE790DB-771C-4A16-BF6B-C3C78D57DB0E}"/>
                </a:ext>
              </a:extLst>
            </p:cNvPr>
            <p:cNvSpPr txBox="1"/>
            <p:nvPr/>
          </p:nvSpPr>
          <p:spPr>
            <a:xfrm>
              <a:off x="10017319" y="4900517"/>
              <a:ext cx="22002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/>
                <a:t>지면 충돌 시각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955980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자유낙하 </a:t>
            </a:r>
            <a:r>
              <a:rPr lang="ko-KR" altLang="en-US" sz="3200" b="1" dirty="0" err="1"/>
              <a:t>거리별</a:t>
            </a:r>
            <a:r>
              <a:rPr lang="ko-KR" altLang="en-US" sz="3200" b="1" dirty="0"/>
              <a:t> </a:t>
            </a:r>
            <a:r>
              <a:rPr lang="en-US" altLang="ko-KR" sz="3200" b="1" dirty="0"/>
              <a:t>/ </a:t>
            </a:r>
            <a:r>
              <a:rPr lang="ko-KR" altLang="en-US" sz="3200" b="1" dirty="0"/>
              <a:t>인플레이터 종류별</a:t>
            </a:r>
            <a:r>
              <a:rPr lang="en-US" altLang="ko-KR" sz="3200" b="1" dirty="0"/>
              <a:t> </a:t>
            </a:r>
            <a:br>
              <a:rPr lang="en-US" altLang="ko-KR" sz="3200" b="1" dirty="0"/>
            </a:br>
            <a:r>
              <a:rPr lang="en-US" altLang="ko-KR" sz="3200" b="1" dirty="0"/>
              <a:t>/ </a:t>
            </a:r>
            <a:r>
              <a:rPr lang="ko-KR" altLang="en-US" sz="3200" b="1" dirty="0"/>
              <a:t>추락과 낙상 구분 리드타임</a:t>
            </a:r>
            <a:r>
              <a:rPr lang="en-US" altLang="ko-KR" sz="3200" b="1" dirty="0"/>
              <a:t>+</a:t>
            </a:r>
            <a:r>
              <a:rPr lang="ko-KR" altLang="en-US" sz="3200" b="1" dirty="0" err="1"/>
              <a:t>인플레이팅</a:t>
            </a:r>
            <a:r>
              <a:rPr lang="ko-KR" altLang="en-US" sz="3200" b="1" dirty="0"/>
              <a:t> 타임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1859208" cy="4351338"/>
          </a:xfrm>
        </p:spPr>
        <p:txBody>
          <a:bodyPr>
            <a:normAutofit/>
          </a:bodyPr>
          <a:lstStyle/>
          <a:p>
            <a:r>
              <a:rPr lang="en-US" altLang="ko-KR" sz="2400" dirty="0"/>
              <a:t>`</a:t>
            </a:r>
            <a:r>
              <a:rPr lang="ko-KR" altLang="en-US" sz="2400" dirty="0"/>
              <a:t>추락감지</a:t>
            </a:r>
            <a:r>
              <a:rPr lang="en-US" altLang="ko-KR" sz="2400" dirty="0"/>
              <a:t>`</a:t>
            </a:r>
            <a:r>
              <a:rPr lang="ko-KR" altLang="en-US" sz="2400" dirty="0"/>
              <a:t>와 </a:t>
            </a:r>
            <a:r>
              <a:rPr lang="en-US" altLang="ko-KR" sz="2400" dirty="0"/>
              <a:t>`</a:t>
            </a:r>
            <a:r>
              <a:rPr lang="ko-KR" altLang="en-US" sz="2400" dirty="0"/>
              <a:t>낙상감지</a:t>
            </a:r>
            <a:r>
              <a:rPr lang="en-US" altLang="ko-KR" sz="2400" dirty="0"/>
              <a:t>`</a:t>
            </a:r>
            <a:r>
              <a:rPr lang="ko-KR" altLang="en-US" sz="2400" dirty="0"/>
              <a:t>는 베이스가 되는 알고리즘에 차이 존재</a:t>
            </a:r>
            <a:endParaRPr lang="en-US" altLang="ko-KR" sz="2400" dirty="0"/>
          </a:p>
          <a:p>
            <a:pPr lvl="1"/>
            <a:r>
              <a:rPr lang="en-US" altLang="ko-KR" sz="2000" dirty="0"/>
              <a:t>`</a:t>
            </a:r>
            <a:r>
              <a:rPr lang="ko-KR" altLang="en-US" sz="2000" dirty="0"/>
              <a:t>추락감지</a:t>
            </a:r>
            <a:r>
              <a:rPr lang="en-US" altLang="ko-KR" sz="2000" dirty="0"/>
              <a:t>`</a:t>
            </a:r>
            <a:r>
              <a:rPr lang="ko-KR" altLang="en-US" sz="2000" dirty="0"/>
              <a:t>는 비교적 시간이 넉넉함 </a:t>
            </a:r>
            <a:r>
              <a:rPr lang="en-US" altLang="ko-KR" sz="2000" dirty="0"/>
              <a:t>vs `</a:t>
            </a:r>
            <a:r>
              <a:rPr lang="ko-KR" altLang="en-US" sz="2000" dirty="0"/>
              <a:t>낙상감지</a:t>
            </a:r>
            <a:r>
              <a:rPr lang="en-US" altLang="ko-KR" sz="2000" dirty="0"/>
              <a:t>`</a:t>
            </a:r>
            <a:r>
              <a:rPr lang="ko-KR" altLang="en-US" sz="2000" dirty="0"/>
              <a:t>는 비교적 시간이 부족함</a:t>
            </a:r>
            <a:br>
              <a:rPr lang="en-US" altLang="ko-KR" sz="2000" dirty="0"/>
            </a:br>
            <a:r>
              <a:rPr lang="en-US" altLang="ko-KR" sz="2000" dirty="0"/>
              <a:t>`</a:t>
            </a:r>
            <a:r>
              <a:rPr lang="ko-KR" altLang="en-US" sz="2000" dirty="0"/>
              <a:t>추락</a:t>
            </a:r>
            <a:r>
              <a:rPr lang="en-US" altLang="ko-KR" sz="2000" dirty="0"/>
              <a:t>`</a:t>
            </a:r>
            <a:r>
              <a:rPr lang="ko-KR" altLang="en-US" sz="2000" dirty="0"/>
              <a:t>은 일상동작과 차이가 큼 </a:t>
            </a:r>
            <a:r>
              <a:rPr lang="en-US" altLang="ko-KR" sz="2000" dirty="0"/>
              <a:t>vs `</a:t>
            </a:r>
            <a:r>
              <a:rPr lang="ko-KR" altLang="en-US" sz="2000" dirty="0"/>
              <a:t>낙상</a:t>
            </a:r>
            <a:r>
              <a:rPr lang="en-US" altLang="ko-KR" sz="2000" dirty="0"/>
              <a:t>`</a:t>
            </a:r>
            <a:r>
              <a:rPr lang="ko-KR" altLang="en-US" sz="2000" dirty="0"/>
              <a:t>은 일상동작과 차이가 적음</a:t>
            </a:r>
            <a:endParaRPr lang="en-US" altLang="ko-KR" sz="2000" dirty="0"/>
          </a:p>
          <a:p>
            <a:pPr lvl="1"/>
            <a:r>
              <a:rPr lang="en-US" altLang="ko-KR" sz="2000" dirty="0"/>
              <a:t>`</a:t>
            </a:r>
            <a:r>
              <a:rPr lang="ko-KR" altLang="en-US" sz="2000" dirty="0"/>
              <a:t>추락감지</a:t>
            </a:r>
            <a:r>
              <a:rPr lang="en-US" altLang="ko-KR" sz="2000" dirty="0"/>
              <a:t>`</a:t>
            </a:r>
            <a:r>
              <a:rPr lang="ko-KR" altLang="en-US" sz="2000" dirty="0"/>
              <a:t>는 자유낙하가 얼마나 지속되었는지를 베이스로 감지</a:t>
            </a:r>
            <a:br>
              <a:rPr lang="en-US" altLang="ko-KR" sz="2000" dirty="0"/>
            </a:br>
            <a:r>
              <a:rPr lang="en-US" altLang="ko-KR" sz="2000" dirty="0"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sym typeface="Wingdings" panose="05000000000000000000" pitchFamily="2" charset="2"/>
              </a:rPr>
              <a:t>추락의 시작 지점 특정 용의</a:t>
            </a:r>
            <a:endParaRPr lang="en-US" altLang="ko-KR" sz="2000" dirty="0"/>
          </a:p>
          <a:p>
            <a:pPr lvl="1"/>
            <a:r>
              <a:rPr lang="en-US" altLang="ko-KR" sz="2000" dirty="0"/>
              <a:t>`</a:t>
            </a:r>
            <a:r>
              <a:rPr lang="ko-KR" altLang="en-US" sz="2000" dirty="0"/>
              <a:t>낙상감지</a:t>
            </a:r>
            <a:r>
              <a:rPr lang="en-US" altLang="ko-KR" sz="2000" dirty="0"/>
              <a:t>`</a:t>
            </a:r>
            <a:r>
              <a:rPr lang="ko-KR" altLang="en-US" sz="2000" dirty="0"/>
              <a:t>는 짧은 시간 내의 다양한 특성들을 기반으로 낙상 여부를 판단</a:t>
            </a:r>
            <a:br>
              <a:rPr lang="en-US" altLang="ko-KR" sz="2000" dirty="0"/>
            </a:br>
            <a:r>
              <a:rPr lang="en-US" altLang="ko-KR" sz="2000" dirty="0"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sym typeface="Wingdings" panose="05000000000000000000" pitchFamily="2" charset="2"/>
              </a:rPr>
              <a:t>낙상의 시작 지점 특정 어려움</a:t>
            </a:r>
            <a:endParaRPr lang="en-US" altLang="ko-KR" sz="2000" dirty="0">
              <a:sym typeface="Wingdings" panose="05000000000000000000" pitchFamily="2" charset="2"/>
            </a:endParaRPr>
          </a:p>
          <a:p>
            <a:pPr lvl="1"/>
            <a:endParaRPr lang="en-US" altLang="ko-KR" sz="2000" dirty="0">
              <a:sym typeface="Wingdings" panose="05000000000000000000" pitchFamily="2" charset="2"/>
            </a:endParaRPr>
          </a:p>
          <a:p>
            <a:r>
              <a:rPr lang="en-US" altLang="ko-KR" sz="2400" dirty="0">
                <a:sym typeface="Wingdings" panose="05000000000000000000" pitchFamily="2" charset="2"/>
              </a:rPr>
              <a:t>`</a:t>
            </a:r>
            <a:r>
              <a:rPr lang="ko-KR" altLang="en-US" sz="2400" dirty="0">
                <a:sym typeface="Wingdings" panose="05000000000000000000" pitchFamily="2" charset="2"/>
              </a:rPr>
              <a:t>추락감지</a:t>
            </a:r>
            <a:r>
              <a:rPr lang="en-US" altLang="ko-KR" sz="2400" dirty="0">
                <a:sym typeface="Wingdings" panose="05000000000000000000" pitchFamily="2" charset="2"/>
              </a:rPr>
              <a:t>`</a:t>
            </a:r>
            <a:r>
              <a:rPr lang="ko-KR" altLang="en-US" sz="2400" dirty="0">
                <a:sym typeface="Wingdings" panose="05000000000000000000" pitchFamily="2" charset="2"/>
              </a:rPr>
              <a:t>는 시작점으로부터 연산 </a:t>
            </a:r>
            <a:r>
              <a:rPr lang="en-US" altLang="ko-KR" sz="2400" dirty="0">
                <a:sym typeface="Wingdings" panose="05000000000000000000" pitchFamily="2" charset="2"/>
              </a:rPr>
              <a:t>/ `</a:t>
            </a:r>
            <a:r>
              <a:rPr lang="ko-KR" altLang="en-US" sz="2400" dirty="0">
                <a:sym typeface="Wingdings" panose="05000000000000000000" pitchFamily="2" charset="2"/>
              </a:rPr>
              <a:t>낙상감지</a:t>
            </a:r>
            <a:r>
              <a:rPr lang="en-US" altLang="ko-KR" sz="2400" dirty="0">
                <a:sym typeface="Wingdings" panose="05000000000000000000" pitchFamily="2" charset="2"/>
              </a:rPr>
              <a:t>`</a:t>
            </a:r>
            <a:r>
              <a:rPr lang="ko-KR" altLang="en-US" sz="2400" dirty="0">
                <a:sym typeface="Wingdings" panose="05000000000000000000" pitchFamily="2" charset="2"/>
              </a:rPr>
              <a:t>는 끝점으로부터 연산</a:t>
            </a:r>
            <a:br>
              <a:rPr lang="en-US" altLang="ko-KR" sz="2400" dirty="0">
                <a:sym typeface="Wingdings" panose="05000000000000000000" pitchFamily="2" charset="2"/>
              </a:rPr>
            </a:br>
            <a:r>
              <a:rPr lang="en-US" altLang="ko-KR" sz="2400" dirty="0">
                <a:sym typeface="Wingdings" panose="05000000000000000000" pitchFamily="2" charset="2"/>
              </a:rPr>
              <a:t> </a:t>
            </a:r>
            <a:r>
              <a:rPr lang="ko-KR" altLang="en-US" sz="2400" dirty="0">
                <a:sym typeface="Wingdings" panose="05000000000000000000" pitchFamily="2" charset="2"/>
              </a:rPr>
              <a:t>방식은 다르지만 핵심은 </a:t>
            </a:r>
            <a:r>
              <a:rPr lang="en-US" altLang="ko-KR" sz="2400" dirty="0">
                <a:sym typeface="Wingdings" panose="05000000000000000000" pitchFamily="2" charset="2"/>
              </a:rPr>
              <a:t>`</a:t>
            </a:r>
            <a:r>
              <a:rPr lang="ko-KR" altLang="en-US" sz="2400" dirty="0">
                <a:sym typeface="Wingdings" panose="05000000000000000000" pitchFamily="2" charset="2"/>
              </a:rPr>
              <a:t>땅에 닿기 전에 에어백이 잘 팽창하느냐</a:t>
            </a:r>
            <a:r>
              <a:rPr lang="en-US" altLang="ko-KR" sz="2400" dirty="0">
                <a:sym typeface="Wingdings" panose="05000000000000000000" pitchFamily="2" charset="2"/>
              </a:rPr>
              <a:t>`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3125138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자유낙하 </a:t>
            </a:r>
            <a:r>
              <a:rPr lang="ko-KR" altLang="en-US" sz="3200" b="1" dirty="0" err="1"/>
              <a:t>거리별</a:t>
            </a:r>
            <a:r>
              <a:rPr lang="ko-KR" altLang="en-US" sz="3200" b="1" dirty="0"/>
              <a:t> </a:t>
            </a:r>
            <a:r>
              <a:rPr lang="en-US" altLang="ko-KR" sz="3200" b="1" dirty="0"/>
              <a:t>/ </a:t>
            </a:r>
            <a:r>
              <a:rPr lang="ko-KR" altLang="en-US" sz="3200" b="1" dirty="0"/>
              <a:t>인플레이터 종류별</a:t>
            </a:r>
            <a:r>
              <a:rPr lang="en-US" altLang="ko-KR" sz="3200" b="1" dirty="0"/>
              <a:t> </a:t>
            </a:r>
            <a:br>
              <a:rPr lang="en-US" altLang="ko-KR" sz="3200" b="1" dirty="0"/>
            </a:br>
            <a:r>
              <a:rPr lang="en-US" altLang="ko-KR" sz="3200" b="1" dirty="0"/>
              <a:t>/ </a:t>
            </a:r>
            <a:r>
              <a:rPr lang="ko-KR" altLang="en-US" sz="3200" b="1" dirty="0"/>
              <a:t>추락과 낙상 구분 리드타임</a:t>
            </a:r>
            <a:r>
              <a:rPr lang="en-US" altLang="ko-KR" sz="3200" b="1" dirty="0"/>
              <a:t>+</a:t>
            </a:r>
            <a:r>
              <a:rPr lang="ko-KR" altLang="en-US" sz="3200" b="1" dirty="0" err="1"/>
              <a:t>인플레이팅</a:t>
            </a:r>
            <a:r>
              <a:rPr lang="ko-KR" altLang="en-US" sz="3200" b="1" dirty="0"/>
              <a:t> 타임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1859208" cy="4351338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추락 감지 및 임계값 셋팅 관련 해석</a:t>
            </a:r>
            <a:endParaRPr lang="en-US" altLang="ko-KR" sz="24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DEE11D0-F0E6-472A-BC27-119B03C33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92" y="2079212"/>
            <a:ext cx="5722755" cy="39730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9EA5C0-9BD4-4B46-9E5B-01FDAF021CEC}"/>
              </a:ext>
            </a:extLst>
          </p:cNvPr>
          <p:cNvSpPr txBox="1"/>
          <p:nvPr/>
        </p:nvSpPr>
        <p:spPr>
          <a:xfrm>
            <a:off x="6096000" y="2799184"/>
            <a:ext cx="57632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추락알고리즘의 감지 시간 </a:t>
            </a:r>
            <a:r>
              <a:rPr lang="en-US" altLang="ko-KR" dirty="0">
                <a:sym typeface="Wingdings" panose="05000000000000000000" pitchFamily="2" charset="2"/>
              </a:rPr>
              <a:t>= 0.38s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= </a:t>
            </a:r>
            <a:r>
              <a:rPr lang="ko-KR" altLang="en-US" dirty="0">
                <a:sym typeface="Wingdings" panose="05000000000000000000" pitchFamily="2" charset="2"/>
              </a:rPr>
              <a:t>추락이 </a:t>
            </a:r>
            <a:r>
              <a:rPr lang="en-US" altLang="ko-KR" dirty="0">
                <a:sym typeface="Wingdings" panose="05000000000000000000" pitchFamily="2" charset="2"/>
              </a:rPr>
              <a:t>0.38s </a:t>
            </a:r>
            <a:r>
              <a:rPr lang="ko-KR" altLang="en-US" dirty="0">
                <a:sym typeface="Wingdings" panose="05000000000000000000" pitchFamily="2" charset="2"/>
              </a:rPr>
              <a:t>이상 지속되어야 검출 가능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= </a:t>
            </a:r>
            <a:r>
              <a:rPr lang="ko-KR" altLang="en-US" dirty="0">
                <a:sym typeface="Wingdings" panose="05000000000000000000" pitchFamily="2" charset="2"/>
              </a:rPr>
              <a:t>역산된 낙하거리는 </a:t>
            </a:r>
            <a:r>
              <a:rPr lang="en-US" altLang="ko-KR" dirty="0">
                <a:sym typeface="Wingdings" panose="05000000000000000000" pitchFamily="2" charset="2"/>
              </a:rPr>
              <a:t>784mm (78cm)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= 80cm </a:t>
            </a:r>
            <a:r>
              <a:rPr lang="ko-KR" altLang="en-US" dirty="0">
                <a:sym typeface="Wingdings" panose="05000000000000000000" pitchFamily="2" charset="2"/>
              </a:rPr>
              <a:t>정도의 자유낙하로 인한 높이변화가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   </a:t>
            </a:r>
            <a:r>
              <a:rPr lang="ko-KR" altLang="en-US" dirty="0">
                <a:sym typeface="Wingdings" panose="05000000000000000000" pitchFamily="2" charset="2"/>
              </a:rPr>
              <a:t>있어야지 에어백 격발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= 80cm </a:t>
            </a:r>
            <a:r>
              <a:rPr lang="ko-KR" altLang="en-US" dirty="0">
                <a:sym typeface="Wingdings" panose="05000000000000000000" pitchFamily="2" charset="2"/>
              </a:rPr>
              <a:t>이상 단차에서 뛰어내리면 </a:t>
            </a:r>
            <a:r>
              <a:rPr lang="ko-KR" altLang="en-US" dirty="0" err="1">
                <a:sym typeface="Wingdings" panose="05000000000000000000" pitchFamily="2" charset="2"/>
              </a:rPr>
              <a:t>오검출</a:t>
            </a:r>
            <a:r>
              <a:rPr lang="ko-KR" altLang="en-US" dirty="0">
                <a:sym typeface="Wingdings" panose="05000000000000000000" pitchFamily="2" charset="2"/>
              </a:rPr>
              <a:t> 가능성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3078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자유낙하 </a:t>
            </a:r>
            <a:r>
              <a:rPr lang="ko-KR" altLang="en-US" sz="3200" b="1" dirty="0" err="1"/>
              <a:t>거리별</a:t>
            </a:r>
            <a:r>
              <a:rPr lang="ko-KR" altLang="en-US" sz="3200" b="1" dirty="0"/>
              <a:t> </a:t>
            </a:r>
            <a:r>
              <a:rPr lang="en-US" altLang="ko-KR" sz="3200" b="1" dirty="0"/>
              <a:t>/ </a:t>
            </a:r>
            <a:r>
              <a:rPr lang="ko-KR" altLang="en-US" sz="3200" b="1" dirty="0"/>
              <a:t>인플레이터 종류별</a:t>
            </a:r>
            <a:r>
              <a:rPr lang="en-US" altLang="ko-KR" sz="3200" b="1" dirty="0"/>
              <a:t> </a:t>
            </a:r>
            <a:br>
              <a:rPr lang="en-US" altLang="ko-KR" sz="3200" b="1" dirty="0"/>
            </a:br>
            <a:r>
              <a:rPr lang="en-US" altLang="ko-KR" sz="3200" b="1" dirty="0"/>
              <a:t>/ </a:t>
            </a:r>
            <a:r>
              <a:rPr lang="ko-KR" altLang="en-US" sz="3200" b="1" dirty="0"/>
              <a:t>추락과 낙상 구분 리드타임</a:t>
            </a:r>
            <a:r>
              <a:rPr lang="en-US" altLang="ko-KR" sz="3200" b="1" dirty="0"/>
              <a:t>+</a:t>
            </a:r>
            <a:r>
              <a:rPr lang="ko-KR" altLang="en-US" sz="3200" b="1" dirty="0" err="1"/>
              <a:t>인플레이팅</a:t>
            </a:r>
            <a:r>
              <a:rPr lang="ko-KR" altLang="en-US" sz="3200" b="1" dirty="0"/>
              <a:t> 타임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1859208" cy="4351338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추락 감지 및 임계값 셋팅 관련 해석</a:t>
            </a:r>
            <a:endParaRPr lang="en-US" altLang="ko-KR" sz="24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DEE11D0-F0E6-472A-BC27-119B03C33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792" y="2079212"/>
            <a:ext cx="5722755" cy="39730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D9EA5C0-9BD4-4B46-9E5B-01FDAF021CEC}"/>
              </a:ext>
            </a:extLst>
          </p:cNvPr>
          <p:cNvSpPr txBox="1"/>
          <p:nvPr/>
        </p:nvSpPr>
        <p:spPr>
          <a:xfrm>
            <a:off x="6096000" y="3188583"/>
            <a:ext cx="57632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자유낙하로 인한 높이변화 </a:t>
            </a:r>
            <a:r>
              <a:rPr lang="en-US" altLang="ko-KR" dirty="0">
                <a:sym typeface="Wingdings" panose="05000000000000000000" pitchFamily="2" charset="2"/>
              </a:rPr>
              <a:t>1536mm (1.5M)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= </a:t>
            </a:r>
            <a:r>
              <a:rPr lang="ko-KR" altLang="en-US" dirty="0">
                <a:sym typeface="Wingdings" panose="05000000000000000000" pitchFamily="2" charset="2"/>
              </a:rPr>
              <a:t>지면에 충돌하는 시간을 역산하면 </a:t>
            </a:r>
            <a:r>
              <a:rPr lang="en-US" altLang="ko-KR" dirty="0">
                <a:sym typeface="Wingdings" panose="05000000000000000000" pitchFamily="2" charset="2"/>
              </a:rPr>
              <a:t>0.56s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   </a:t>
            </a:r>
            <a:r>
              <a:rPr lang="ko-KR" altLang="en-US" dirty="0">
                <a:sym typeface="Wingdings" panose="05000000000000000000" pitchFamily="2" charset="2"/>
              </a:rPr>
              <a:t>알고리즘이 추락을 감지하는 시간 </a:t>
            </a:r>
            <a:r>
              <a:rPr lang="en-US" altLang="ko-KR" dirty="0">
                <a:sym typeface="Wingdings" panose="05000000000000000000" pitchFamily="2" charset="2"/>
              </a:rPr>
              <a:t>0.38s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   </a:t>
            </a:r>
            <a:r>
              <a:rPr lang="ko-KR" altLang="en-US" dirty="0">
                <a:sym typeface="Wingdings" panose="05000000000000000000" pitchFamily="2" charset="2"/>
              </a:rPr>
              <a:t>리드타임은 </a:t>
            </a:r>
            <a:r>
              <a:rPr lang="en-US" altLang="ko-KR" dirty="0">
                <a:sym typeface="Wingdings" panose="05000000000000000000" pitchFamily="2" charset="2"/>
              </a:rPr>
              <a:t>0.56-0.38=0.18s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= </a:t>
            </a:r>
            <a:r>
              <a:rPr lang="ko-KR" altLang="en-US" dirty="0">
                <a:sym typeface="Wingdings" panose="05000000000000000000" pitchFamily="2" charset="2"/>
              </a:rPr>
              <a:t>에어백이 평균적으로 </a:t>
            </a:r>
            <a:r>
              <a:rPr lang="en-US" altLang="ko-KR" dirty="0">
                <a:sym typeface="Wingdings" panose="05000000000000000000" pitchFamily="2" charset="2"/>
              </a:rPr>
              <a:t>0.172s </a:t>
            </a:r>
            <a:r>
              <a:rPr lang="ko-KR" altLang="en-US" dirty="0">
                <a:sym typeface="Wingdings" panose="05000000000000000000" pitchFamily="2" charset="2"/>
              </a:rPr>
              <a:t>안에 전개가 되므로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en-US" altLang="ko-KR" dirty="0">
                <a:sym typeface="Wingdings" panose="05000000000000000000" pitchFamily="2" charset="2"/>
              </a:rPr>
              <a:t>       </a:t>
            </a:r>
            <a:r>
              <a:rPr lang="ko-KR" altLang="en-US" dirty="0">
                <a:sym typeface="Wingdings" panose="05000000000000000000" pitchFamily="2" charset="2"/>
              </a:rPr>
              <a:t>지면 충돌 전 보호 가능</a:t>
            </a:r>
            <a:endParaRPr lang="en-US" altLang="ko-KR" dirty="0">
              <a:sym typeface="Wingdings" panose="05000000000000000000" pitchFamily="2" charset="2"/>
            </a:endParaRPr>
          </a:p>
          <a:p>
            <a:endParaRPr lang="en-US" altLang="ko-KR" dirty="0">
              <a:sym typeface="Wingdings" panose="05000000000000000000" pitchFamily="2" charset="2"/>
            </a:endParaRPr>
          </a:p>
          <a:p>
            <a:r>
              <a:rPr lang="ko-KR" altLang="en-US" dirty="0">
                <a:sym typeface="Wingdings" panose="05000000000000000000" pitchFamily="2" charset="2"/>
              </a:rPr>
              <a:t>제품에 따라 센서 위치의 차이가 있으며</a:t>
            </a:r>
            <a:r>
              <a:rPr lang="en-US" altLang="ko-KR" dirty="0">
                <a:sym typeface="Wingdings" panose="05000000000000000000" pitchFamily="2" charset="2"/>
              </a:rPr>
              <a:t>,</a:t>
            </a:r>
            <a:br>
              <a:rPr lang="en-US" altLang="ko-KR" dirty="0">
                <a:sym typeface="Wingdings" panose="05000000000000000000" pitchFamily="2" charset="2"/>
              </a:rPr>
            </a:br>
            <a:r>
              <a:rPr lang="ko-KR" altLang="en-US" dirty="0">
                <a:sym typeface="Wingdings" panose="05000000000000000000" pitchFamily="2" charset="2"/>
              </a:rPr>
              <a:t>허리는 약 </a:t>
            </a:r>
            <a:r>
              <a:rPr lang="en-US" altLang="ko-KR" dirty="0">
                <a:sym typeface="Wingdings" panose="05000000000000000000" pitchFamily="2" charset="2"/>
              </a:rPr>
              <a:t>1M / </a:t>
            </a:r>
            <a:r>
              <a:rPr lang="ko-KR" altLang="en-US" dirty="0">
                <a:sym typeface="Wingdings" panose="05000000000000000000" pitchFamily="2" charset="2"/>
              </a:rPr>
              <a:t>어깨는 약 </a:t>
            </a:r>
            <a:r>
              <a:rPr lang="en-US" altLang="ko-KR" dirty="0">
                <a:sym typeface="Wingdings" panose="05000000000000000000" pitchFamily="2" charset="2"/>
              </a:rPr>
              <a:t>1.5M</a:t>
            </a:r>
          </a:p>
          <a:p>
            <a:r>
              <a:rPr lang="en-US" altLang="ko-KR" dirty="0">
                <a:sym typeface="Wingdings" panose="05000000000000000000" pitchFamily="2" charset="2"/>
              </a:rPr>
              <a:t>80cm </a:t>
            </a:r>
            <a:r>
              <a:rPr lang="ko-KR" altLang="en-US" dirty="0">
                <a:sym typeface="Wingdings" panose="05000000000000000000" pitchFamily="2" charset="2"/>
              </a:rPr>
              <a:t>이상 단차까지 고려하면 </a:t>
            </a:r>
            <a:r>
              <a:rPr lang="en-US" altLang="ko-KR" dirty="0">
                <a:sym typeface="Wingdings" panose="05000000000000000000" pitchFamily="2" charset="2"/>
              </a:rPr>
              <a:t>1.8M~2.3M</a:t>
            </a:r>
            <a:r>
              <a:rPr lang="ko-KR" altLang="en-US" dirty="0">
                <a:sym typeface="Wingdings" panose="05000000000000000000" pitchFamily="2" charset="2"/>
              </a:rPr>
              <a:t>의 높이변화</a:t>
            </a:r>
            <a:endParaRPr lang="en-US" altLang="ko-KR" dirty="0">
              <a:sym typeface="Wingdings" panose="05000000000000000000" pitchFamily="2" charset="2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1FE8E8E-EA4F-43F3-A52D-D4EB80F01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919" y="2025636"/>
            <a:ext cx="5136744" cy="101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518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자유낙하 </a:t>
            </a:r>
            <a:r>
              <a:rPr lang="ko-KR" altLang="en-US" sz="3200" b="1" dirty="0" err="1"/>
              <a:t>거리별</a:t>
            </a:r>
            <a:r>
              <a:rPr lang="ko-KR" altLang="en-US" sz="3200" b="1" dirty="0"/>
              <a:t> </a:t>
            </a:r>
            <a:r>
              <a:rPr lang="en-US" altLang="ko-KR" sz="3200" b="1" dirty="0"/>
              <a:t>/ </a:t>
            </a:r>
            <a:r>
              <a:rPr lang="ko-KR" altLang="en-US" sz="3200" b="1" dirty="0"/>
              <a:t>인플레이터 종류별</a:t>
            </a:r>
            <a:r>
              <a:rPr lang="en-US" altLang="ko-KR" sz="3200" b="1" dirty="0"/>
              <a:t> </a:t>
            </a:r>
            <a:br>
              <a:rPr lang="en-US" altLang="ko-KR" sz="3200" b="1" dirty="0"/>
            </a:br>
            <a:r>
              <a:rPr lang="en-US" altLang="ko-KR" sz="3200" b="1" dirty="0"/>
              <a:t>/ </a:t>
            </a:r>
            <a:r>
              <a:rPr lang="ko-KR" altLang="en-US" sz="3200" b="1" dirty="0"/>
              <a:t>추락과 낙상 구분 리드타임</a:t>
            </a:r>
            <a:r>
              <a:rPr lang="en-US" altLang="ko-KR" sz="3200" b="1" dirty="0"/>
              <a:t>+</a:t>
            </a:r>
            <a:r>
              <a:rPr lang="ko-KR" altLang="en-US" sz="3200" b="1" dirty="0" err="1"/>
              <a:t>인플레이팅</a:t>
            </a:r>
            <a:r>
              <a:rPr lang="ko-KR" altLang="en-US" sz="3200" b="1" dirty="0"/>
              <a:t> 타임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1859208" cy="4351338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추락과 낙상의 리드타임</a:t>
            </a:r>
            <a:endParaRPr lang="en-US" altLang="ko-KR" sz="2400" dirty="0"/>
          </a:p>
          <a:p>
            <a:pPr lvl="1"/>
            <a:r>
              <a:rPr lang="ko-KR" altLang="en-US" sz="2000" dirty="0"/>
              <a:t>추락은 떨어지는 높이에 따라서 리드타임이 달라짐</a:t>
            </a:r>
            <a:endParaRPr lang="en-US" altLang="ko-KR" sz="2000" dirty="0"/>
          </a:p>
          <a:p>
            <a:pPr lvl="1"/>
            <a:r>
              <a:rPr lang="ko-KR" altLang="en-US" sz="2000" dirty="0"/>
              <a:t>그래서</a:t>
            </a:r>
            <a:r>
              <a:rPr lang="en-US" altLang="ko-KR" sz="2000" dirty="0"/>
              <a:t>, </a:t>
            </a:r>
            <a:r>
              <a:rPr lang="ko-KR" altLang="en-US" sz="2000" dirty="0"/>
              <a:t>자유낙하라는 가정하에 추락 시작부터 계산함</a:t>
            </a:r>
            <a:endParaRPr lang="en-US" altLang="ko-KR" sz="2000" dirty="0"/>
          </a:p>
          <a:p>
            <a:pPr lvl="1"/>
            <a:r>
              <a:rPr lang="ko-KR" altLang="en-US" sz="2000" dirty="0" err="1"/>
              <a:t>인플레이팅</a:t>
            </a:r>
            <a:r>
              <a:rPr lang="ko-KR" altLang="en-US" sz="2000" dirty="0"/>
              <a:t> 시간</a:t>
            </a:r>
            <a:r>
              <a:rPr lang="en-US" altLang="ko-KR" sz="2000" dirty="0"/>
              <a:t>(172ms)</a:t>
            </a:r>
            <a:r>
              <a:rPr lang="ko-KR" altLang="en-US" sz="2000" dirty="0"/>
              <a:t>으로 역산을 하게 되어</a:t>
            </a:r>
            <a:r>
              <a:rPr lang="en-US" altLang="ko-KR" sz="2000" dirty="0"/>
              <a:t>, </a:t>
            </a:r>
            <a:r>
              <a:rPr lang="ko-KR" altLang="en-US" sz="2000" dirty="0"/>
              <a:t>리드타임이 </a:t>
            </a:r>
            <a:r>
              <a:rPr lang="en-US" altLang="ko-KR" sz="2000" dirty="0"/>
              <a:t>172ms </a:t>
            </a:r>
            <a:r>
              <a:rPr lang="ko-KR" altLang="en-US" sz="2000" dirty="0"/>
              <a:t>이상이 되는 지점은</a:t>
            </a:r>
            <a:br>
              <a:rPr lang="en-US" altLang="ko-KR" sz="2000" dirty="0"/>
            </a:br>
            <a:r>
              <a:rPr lang="ko-KR" altLang="en-US" sz="2000" dirty="0"/>
              <a:t>약 </a:t>
            </a:r>
            <a:r>
              <a:rPr lang="en-US" altLang="ko-KR" sz="2000" dirty="0"/>
              <a:t>1.5M</a:t>
            </a:r>
            <a:r>
              <a:rPr lang="ko-KR" altLang="en-US" sz="2000" dirty="0"/>
              <a:t>의 높이 변화를 가지는 추락상황에 해당함</a:t>
            </a:r>
            <a:endParaRPr lang="en-US" altLang="ko-KR" sz="2000" dirty="0"/>
          </a:p>
          <a:p>
            <a:pPr lvl="1"/>
            <a:endParaRPr lang="en-US" altLang="ko-KR" sz="2000" dirty="0"/>
          </a:p>
          <a:p>
            <a:pPr lvl="1"/>
            <a:r>
              <a:rPr lang="ko-KR" altLang="en-US" sz="2000" dirty="0"/>
              <a:t>낙상은 주로 일상생활 도중 발생되어 자유낙하 상황을 가정하기 어렵고</a:t>
            </a:r>
            <a:r>
              <a:rPr lang="en-US" altLang="ko-KR" sz="2000" dirty="0"/>
              <a:t>, </a:t>
            </a:r>
            <a:r>
              <a:rPr lang="ko-KR" altLang="en-US" sz="2000" dirty="0"/>
              <a:t>낙상 시작 지점을 특정하기가 어려움</a:t>
            </a:r>
            <a:endParaRPr lang="en-US" altLang="ko-KR" sz="2000" dirty="0"/>
          </a:p>
          <a:p>
            <a:pPr lvl="1"/>
            <a:r>
              <a:rPr lang="ko-KR" altLang="en-US" sz="2000" dirty="0"/>
              <a:t>반면에</a:t>
            </a:r>
            <a:r>
              <a:rPr lang="en-US" altLang="ko-KR" sz="2000" dirty="0"/>
              <a:t>, </a:t>
            </a:r>
            <a:r>
              <a:rPr lang="ko-KR" altLang="en-US" sz="2000" dirty="0"/>
              <a:t>추락과 달리 지면으로 넘어지는 상황이 가장 악조건이므로</a:t>
            </a:r>
            <a:r>
              <a:rPr lang="en-US" altLang="ko-KR" sz="2000" dirty="0"/>
              <a:t> </a:t>
            </a:r>
            <a:r>
              <a:rPr lang="ko-KR" altLang="en-US" sz="2000" dirty="0"/>
              <a:t>단차는 상정하지 않음</a:t>
            </a:r>
            <a:endParaRPr lang="en-US" altLang="ko-KR" sz="2000" dirty="0"/>
          </a:p>
          <a:p>
            <a:pPr lvl="1"/>
            <a:r>
              <a:rPr lang="ko-KR" altLang="en-US" sz="2000" dirty="0"/>
              <a:t>지면 충돌 얼마 이전에 알고리즘이 낙상을 </a:t>
            </a:r>
            <a:r>
              <a:rPr lang="ko-KR" altLang="en-US" sz="2000" dirty="0" err="1"/>
              <a:t>감지했는지로</a:t>
            </a:r>
            <a:r>
              <a:rPr lang="ko-KR" altLang="en-US" sz="2000" dirty="0"/>
              <a:t> 리드타임을 따지게 되며</a:t>
            </a:r>
            <a:r>
              <a:rPr lang="en-US" altLang="ko-KR" sz="2000" dirty="0"/>
              <a:t>,</a:t>
            </a:r>
            <a:br>
              <a:rPr lang="en-US" altLang="ko-KR" sz="2000" dirty="0"/>
            </a:br>
            <a:r>
              <a:rPr lang="en-US" altLang="ko-KR" sz="2000" dirty="0" err="1"/>
              <a:t>Kfall</a:t>
            </a:r>
            <a:r>
              <a:rPr lang="en-US" altLang="ko-KR" sz="2000" dirty="0"/>
              <a:t> </a:t>
            </a:r>
            <a:r>
              <a:rPr lang="ko-KR" altLang="en-US" sz="2000" dirty="0"/>
              <a:t>데이터셋으로 확인 결과 약 </a:t>
            </a:r>
            <a:r>
              <a:rPr lang="en-US" altLang="ko-KR" sz="2000" dirty="0"/>
              <a:t>307±136 ms </a:t>
            </a:r>
            <a:r>
              <a:rPr lang="ko-KR" altLang="en-US" sz="2000" dirty="0"/>
              <a:t>정도의 리드타임이 확인됨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2815771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자유낙하 </a:t>
            </a:r>
            <a:r>
              <a:rPr lang="ko-KR" altLang="en-US" sz="3200" b="1" dirty="0" err="1"/>
              <a:t>거리별</a:t>
            </a:r>
            <a:r>
              <a:rPr lang="ko-KR" altLang="en-US" sz="3200" b="1" dirty="0"/>
              <a:t> </a:t>
            </a:r>
            <a:r>
              <a:rPr lang="en-US" altLang="ko-KR" sz="3200" b="1" dirty="0"/>
              <a:t>/ </a:t>
            </a:r>
            <a:r>
              <a:rPr lang="ko-KR" altLang="en-US" sz="3200" b="1" dirty="0"/>
              <a:t>인플레이터 종류별</a:t>
            </a:r>
            <a:r>
              <a:rPr lang="en-US" altLang="ko-KR" sz="3200" b="1" dirty="0"/>
              <a:t> </a:t>
            </a:r>
            <a:br>
              <a:rPr lang="en-US" altLang="ko-KR" sz="3200" b="1" dirty="0"/>
            </a:br>
            <a:r>
              <a:rPr lang="en-US" altLang="ko-KR" sz="3200" b="1" dirty="0"/>
              <a:t>/ </a:t>
            </a:r>
            <a:r>
              <a:rPr lang="ko-KR" altLang="en-US" sz="3200" b="1" dirty="0"/>
              <a:t>추락과 낙상 구분 리드타임</a:t>
            </a:r>
            <a:r>
              <a:rPr lang="en-US" altLang="ko-KR" sz="3200" b="1" dirty="0"/>
              <a:t>+</a:t>
            </a:r>
            <a:r>
              <a:rPr lang="ko-KR" altLang="en-US" sz="3200" b="1" dirty="0" err="1"/>
              <a:t>인플레이팅</a:t>
            </a:r>
            <a:r>
              <a:rPr lang="ko-KR" altLang="en-US" sz="3200" b="1" dirty="0"/>
              <a:t> 타임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1859208" cy="4351338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제품별 </a:t>
            </a:r>
            <a:r>
              <a:rPr lang="ko-KR" altLang="en-US" sz="2400" dirty="0" err="1"/>
              <a:t>인플레이팅</a:t>
            </a:r>
            <a:r>
              <a:rPr lang="ko-KR" altLang="en-US" sz="2400" dirty="0"/>
              <a:t> 타임</a:t>
            </a:r>
            <a:endParaRPr lang="en-US" altLang="ko-KR" sz="2400" dirty="0"/>
          </a:p>
          <a:p>
            <a:r>
              <a:rPr lang="ko-KR" altLang="en-US" sz="2400" dirty="0"/>
              <a:t>추락 제품</a:t>
            </a:r>
            <a:endParaRPr lang="en-US" altLang="ko-KR" sz="2400" dirty="0"/>
          </a:p>
          <a:p>
            <a:pPr lvl="1"/>
            <a:r>
              <a:rPr lang="en-US" altLang="ko-KR" sz="2000" dirty="0"/>
              <a:t>C3: 172 ms</a:t>
            </a:r>
            <a:r>
              <a:rPr lang="ko-KR" altLang="en-US" sz="2000" dirty="0"/>
              <a:t> </a:t>
            </a:r>
            <a:r>
              <a:rPr lang="en-US" altLang="ko-KR" sz="2000" dirty="0"/>
              <a:t>(CO</a:t>
            </a:r>
            <a:r>
              <a:rPr lang="en-US" altLang="ko-KR" sz="2000" baseline="-25000" dirty="0"/>
              <a:t>2</a:t>
            </a:r>
            <a:r>
              <a:rPr lang="en-US" altLang="ko-KR" sz="2000" dirty="0"/>
              <a:t> 70g x 2ea)</a:t>
            </a:r>
          </a:p>
          <a:p>
            <a:pPr lvl="1"/>
            <a:r>
              <a:rPr lang="en-US" altLang="ko-KR" sz="2000" dirty="0"/>
              <a:t>C-light: 94 ms</a:t>
            </a:r>
            <a:r>
              <a:rPr lang="ko-KR" altLang="en-US" sz="2000" dirty="0"/>
              <a:t> </a:t>
            </a:r>
            <a:r>
              <a:rPr lang="en-US" altLang="ko-KR" sz="2000" dirty="0"/>
              <a:t>(He</a:t>
            </a:r>
            <a:r>
              <a:rPr lang="ko-KR" altLang="en-US" sz="2000" dirty="0"/>
              <a:t> </a:t>
            </a:r>
            <a:r>
              <a:rPr lang="en-US" altLang="ko-KR" sz="2000" dirty="0"/>
              <a:t>7 size x 1ea)</a:t>
            </a:r>
          </a:p>
          <a:p>
            <a:pPr lvl="1"/>
            <a:r>
              <a:rPr lang="en-US" altLang="ko-KR" sz="2000" dirty="0"/>
              <a:t>C3-M: 137 ms</a:t>
            </a:r>
            <a:r>
              <a:rPr lang="ko-KR" altLang="en-US" sz="2000" dirty="0"/>
              <a:t> </a:t>
            </a:r>
            <a:r>
              <a:rPr lang="en-US" altLang="ko-KR" sz="2000" dirty="0"/>
              <a:t>(He</a:t>
            </a:r>
            <a:r>
              <a:rPr lang="ko-KR" altLang="en-US" sz="2000" dirty="0"/>
              <a:t> </a:t>
            </a:r>
            <a:r>
              <a:rPr lang="en-US" altLang="ko-KR" sz="2000" dirty="0"/>
              <a:t>7</a:t>
            </a:r>
            <a:r>
              <a:rPr lang="ko-KR" altLang="en-US" sz="2000" dirty="0"/>
              <a:t> </a:t>
            </a:r>
            <a:r>
              <a:rPr lang="en-US" altLang="ko-KR" sz="2000" dirty="0"/>
              <a:t>size</a:t>
            </a:r>
            <a:r>
              <a:rPr lang="ko-KR" altLang="en-US" sz="2000" dirty="0"/>
              <a:t> </a:t>
            </a:r>
            <a:r>
              <a:rPr lang="en-US" altLang="ko-KR" sz="2000" dirty="0"/>
              <a:t>x</a:t>
            </a:r>
            <a:r>
              <a:rPr lang="ko-KR" altLang="en-US" sz="2000" dirty="0"/>
              <a:t> </a:t>
            </a:r>
            <a:r>
              <a:rPr lang="en-US" altLang="ko-KR" sz="2000" dirty="0"/>
              <a:t>2ea)</a:t>
            </a:r>
            <a:endParaRPr lang="en-US" altLang="ko-KR" dirty="0"/>
          </a:p>
          <a:p>
            <a:r>
              <a:rPr lang="ko-KR" altLang="en-US" sz="2400" dirty="0"/>
              <a:t>낙상 제품</a:t>
            </a:r>
            <a:endParaRPr lang="en-US" altLang="ko-KR" sz="2400" dirty="0"/>
          </a:p>
          <a:p>
            <a:pPr lvl="1"/>
            <a:r>
              <a:rPr lang="en-US" altLang="ko-KR" sz="2000" dirty="0"/>
              <a:t>Redy: 35</a:t>
            </a:r>
            <a:r>
              <a:rPr lang="ko-KR" altLang="en-US" sz="2000" dirty="0"/>
              <a:t> </a:t>
            </a:r>
            <a:r>
              <a:rPr lang="en-US" altLang="ko-KR" sz="2000" dirty="0"/>
              <a:t>ms</a:t>
            </a:r>
            <a:r>
              <a:rPr lang="ko-KR" altLang="en-US" sz="2000" dirty="0"/>
              <a:t> </a:t>
            </a:r>
            <a:r>
              <a:rPr lang="en-US" altLang="ko-KR" sz="2000" dirty="0"/>
              <a:t>(He</a:t>
            </a:r>
            <a:r>
              <a:rPr lang="ko-KR" altLang="en-US" sz="2000" dirty="0"/>
              <a:t> </a:t>
            </a:r>
            <a:r>
              <a:rPr lang="en-US" altLang="ko-KR" sz="2000" dirty="0"/>
              <a:t>5</a:t>
            </a:r>
            <a:r>
              <a:rPr lang="ko-KR" altLang="en-US" sz="2000" dirty="0"/>
              <a:t> </a:t>
            </a:r>
            <a:r>
              <a:rPr lang="en-US" altLang="ko-KR" sz="2000" dirty="0"/>
              <a:t>size</a:t>
            </a:r>
            <a:r>
              <a:rPr lang="ko-KR" altLang="en-US" sz="2000" dirty="0"/>
              <a:t> </a:t>
            </a:r>
            <a:r>
              <a:rPr lang="en-US" altLang="ko-KR" sz="2000" dirty="0"/>
              <a:t>x</a:t>
            </a:r>
            <a:r>
              <a:rPr lang="ko-KR" altLang="en-US" sz="2000" dirty="0"/>
              <a:t> </a:t>
            </a:r>
            <a:r>
              <a:rPr lang="en-US" altLang="ko-KR" sz="2000" dirty="0"/>
              <a:t>1</a:t>
            </a:r>
            <a:r>
              <a:rPr lang="ko-KR" altLang="en-US" sz="2000" dirty="0"/>
              <a:t> </a:t>
            </a:r>
            <a:r>
              <a:rPr lang="en-US" altLang="ko-KR" sz="2000" dirty="0" err="1"/>
              <a:t>ea</a:t>
            </a:r>
            <a:r>
              <a:rPr lang="en-US" altLang="ko-KR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995344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066BB-CD8E-465A-8DCC-85237B7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200" b="1" dirty="0"/>
              <a:t>임계값 기반 알고리즘 </a:t>
            </a:r>
            <a:r>
              <a:rPr lang="en-US" altLang="ko-KR" sz="3200" b="1" dirty="0"/>
              <a:t>vs AI</a:t>
            </a:r>
            <a:r>
              <a:rPr lang="ko-KR" altLang="en-US" sz="3200" b="1" dirty="0"/>
              <a:t> 적용 알고리즘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6B64919-C1C9-46CB-AA24-2FB2979945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61731"/>
            <a:ext cx="12192000" cy="5079028"/>
          </a:xfrm>
        </p:spPr>
        <p:txBody>
          <a:bodyPr>
            <a:normAutofit/>
          </a:bodyPr>
          <a:lstStyle/>
          <a:p>
            <a:r>
              <a:rPr lang="ko-KR" altLang="en-US" sz="2400" dirty="0"/>
              <a:t>추락 검출</a:t>
            </a:r>
            <a:endParaRPr lang="en-US" altLang="ko-KR" sz="2400" dirty="0"/>
          </a:p>
          <a:p>
            <a:pPr lvl="1"/>
            <a:r>
              <a:rPr lang="ko-KR" altLang="en-US" sz="2000" dirty="0"/>
              <a:t>추락 검출 알고리즘은 자유낙하 지속 기간을 기반으로 추락 판단</a:t>
            </a:r>
            <a:endParaRPr lang="en-US" altLang="ko-KR" sz="2000" dirty="0"/>
          </a:p>
          <a:p>
            <a:pPr lvl="1"/>
            <a:r>
              <a:rPr lang="ko-KR" altLang="en-US" sz="2000" dirty="0"/>
              <a:t>자세와 상황들을 면밀히 분석하여</a:t>
            </a:r>
            <a:r>
              <a:rPr lang="en-US" altLang="ko-KR" sz="2000" dirty="0"/>
              <a:t>, </a:t>
            </a:r>
            <a:r>
              <a:rPr lang="ko-KR" altLang="en-US" sz="2000" dirty="0"/>
              <a:t>검출에 필요한 자유낙하 시간을 가변</a:t>
            </a:r>
            <a:endParaRPr lang="en-US" altLang="ko-KR" sz="2000" dirty="0"/>
          </a:p>
          <a:p>
            <a:pPr lvl="1"/>
            <a:r>
              <a:rPr lang="ko-KR" altLang="en-US" sz="2000" dirty="0"/>
              <a:t>착용자가 자의로 높은 곳에서 뛰어내리는 경우</a:t>
            </a:r>
            <a:r>
              <a:rPr lang="en-US" altLang="ko-KR" sz="2000" dirty="0"/>
              <a:t>, </a:t>
            </a:r>
            <a:r>
              <a:rPr lang="ko-KR" altLang="en-US" sz="2000" dirty="0"/>
              <a:t>해당 </a:t>
            </a:r>
            <a:r>
              <a:rPr lang="ko-KR" altLang="en-US" sz="2000" dirty="0" err="1"/>
              <a:t>임계값을</a:t>
            </a:r>
            <a:r>
              <a:rPr lang="ko-KR" altLang="en-US" sz="2000" dirty="0"/>
              <a:t> 만족하여 </a:t>
            </a:r>
            <a:r>
              <a:rPr lang="ko-KR" altLang="en-US" sz="2000" dirty="0" err="1"/>
              <a:t>오검출</a:t>
            </a:r>
            <a:r>
              <a:rPr lang="ko-KR" altLang="en-US" sz="2000" dirty="0"/>
              <a:t> 가능</a:t>
            </a:r>
            <a:endParaRPr lang="en-US" altLang="ko-KR" sz="2000" dirty="0"/>
          </a:p>
          <a:p>
            <a:pPr lvl="1"/>
            <a:r>
              <a:rPr lang="ko-KR" altLang="en-US" sz="2000" dirty="0" err="1"/>
              <a:t>오검출을</a:t>
            </a:r>
            <a:r>
              <a:rPr lang="ko-KR" altLang="en-US" sz="2000" dirty="0"/>
              <a:t> 줄이고자</a:t>
            </a:r>
            <a:r>
              <a:rPr lang="en-US" altLang="ko-KR" sz="2000" dirty="0"/>
              <a:t>, </a:t>
            </a:r>
            <a:r>
              <a:rPr lang="ko-KR" altLang="en-US" sz="2000" dirty="0"/>
              <a:t>추락상황과 자의로 뛰어내리는 상황만을 구분하는 </a:t>
            </a:r>
            <a:r>
              <a:rPr lang="en-US" altLang="ko-KR" sz="2000" dirty="0"/>
              <a:t>AI</a:t>
            </a:r>
            <a:r>
              <a:rPr lang="ko-KR" altLang="en-US" sz="2000" dirty="0"/>
              <a:t>알고리즘을 만들어 탑재</a:t>
            </a:r>
            <a:endParaRPr lang="en-US" altLang="ko-KR" sz="2000" dirty="0"/>
          </a:p>
          <a:p>
            <a:pPr lvl="1"/>
            <a:r>
              <a:rPr lang="ko-KR" altLang="en-US" sz="2000" dirty="0"/>
              <a:t>자의로 뛰어내렸다고 </a:t>
            </a:r>
            <a:r>
              <a:rPr lang="en-US" altLang="ko-KR" sz="2000" dirty="0"/>
              <a:t>AI </a:t>
            </a:r>
            <a:r>
              <a:rPr lang="ko-KR" altLang="en-US" sz="2000" dirty="0"/>
              <a:t>알고리즘이 판단하면 검출에 필요한 자유낙하 시간을 더 길게 가변</a:t>
            </a:r>
            <a:endParaRPr lang="en-US" altLang="ko-KR" sz="2000" dirty="0"/>
          </a:p>
          <a:p>
            <a:endParaRPr lang="en-US" altLang="ko-KR" sz="2400" dirty="0"/>
          </a:p>
          <a:p>
            <a:r>
              <a:rPr lang="ko-KR" altLang="en-US" sz="2400" dirty="0"/>
              <a:t>낙상 검출</a:t>
            </a:r>
            <a:endParaRPr lang="en-US" altLang="ko-KR" sz="2400" dirty="0"/>
          </a:p>
          <a:p>
            <a:pPr lvl="1"/>
            <a:r>
              <a:rPr lang="ko-KR" altLang="en-US" sz="2000" dirty="0"/>
              <a:t>추락 검출과 다르게 더 구분이 안 되는 데이터를 더 빠른 시간 내에 </a:t>
            </a:r>
            <a:r>
              <a:rPr lang="ko-KR" altLang="en-US" sz="2000" dirty="0" err="1"/>
              <a:t>판단해야함</a:t>
            </a:r>
            <a:br>
              <a:rPr lang="en-US" altLang="ko-KR" sz="2000" dirty="0"/>
            </a:br>
            <a:r>
              <a:rPr lang="en-US" altLang="ko-KR" sz="2000" dirty="0">
                <a:sym typeface="Wingdings" panose="05000000000000000000" pitchFamily="2" charset="2"/>
              </a:rPr>
              <a:t></a:t>
            </a:r>
            <a:r>
              <a:rPr lang="ko-KR" altLang="en-US" sz="2000" dirty="0">
                <a:sym typeface="Wingdings" panose="05000000000000000000" pitchFamily="2" charset="2"/>
              </a:rPr>
              <a:t> 물리적 특성을 </a:t>
            </a:r>
            <a:r>
              <a:rPr lang="ko-KR" altLang="en-US" sz="2000" dirty="0" err="1">
                <a:sym typeface="Wingdings" panose="05000000000000000000" pitchFamily="2" charset="2"/>
              </a:rPr>
              <a:t>기반으로한</a:t>
            </a:r>
            <a:r>
              <a:rPr lang="ko-KR" altLang="en-US" sz="2000" dirty="0">
                <a:sym typeface="Wingdings" panose="05000000000000000000" pitchFamily="2" charset="2"/>
              </a:rPr>
              <a:t> 임계값 알고리즘만으로는 검출 한계 있음</a:t>
            </a:r>
            <a:endParaRPr lang="en-US" altLang="ko-KR" sz="2000" dirty="0">
              <a:sym typeface="Wingdings" panose="05000000000000000000" pitchFamily="2" charset="2"/>
            </a:endParaRPr>
          </a:p>
          <a:p>
            <a:pPr lvl="1"/>
            <a:r>
              <a:rPr lang="ko-KR" altLang="en-US" sz="2000" dirty="0">
                <a:sym typeface="Wingdings" panose="05000000000000000000" pitchFamily="2" charset="2"/>
              </a:rPr>
              <a:t>낙상에 해당하는 물리적 특성에 더해 </a:t>
            </a:r>
            <a:r>
              <a:rPr lang="en-US" altLang="ko-KR" sz="2000" dirty="0">
                <a:sym typeface="Wingdings" panose="05000000000000000000" pitchFamily="2" charset="2"/>
              </a:rPr>
              <a:t>AI </a:t>
            </a:r>
            <a:r>
              <a:rPr lang="ko-KR" altLang="en-US" sz="2000" dirty="0">
                <a:sym typeface="Wingdings" panose="05000000000000000000" pitchFamily="2" charset="2"/>
              </a:rPr>
              <a:t>알고리즘의 판단을 함께 고려하여 낙상 판단</a:t>
            </a:r>
            <a:br>
              <a:rPr lang="en-US" altLang="ko-KR" sz="1600" dirty="0">
                <a:sym typeface="Wingdings" panose="05000000000000000000" pitchFamily="2" charset="2"/>
              </a:rPr>
            </a:br>
            <a:r>
              <a:rPr lang="en-US" altLang="ko-KR" sz="2000" dirty="0"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sym typeface="Wingdings" panose="05000000000000000000" pitchFamily="2" charset="2"/>
              </a:rPr>
              <a:t>수직속도</a:t>
            </a:r>
            <a:r>
              <a:rPr lang="en-US" altLang="ko-KR" sz="2000" dirty="0">
                <a:sym typeface="Wingdings" panose="05000000000000000000" pitchFamily="2" charset="2"/>
              </a:rPr>
              <a:t>, </a:t>
            </a:r>
            <a:r>
              <a:rPr lang="ko-KR" altLang="en-US" sz="2000" dirty="0">
                <a:sym typeface="Wingdings" panose="05000000000000000000" pitchFamily="2" charset="2"/>
              </a:rPr>
              <a:t>각도</a:t>
            </a:r>
            <a:r>
              <a:rPr lang="en-US" altLang="ko-KR" sz="2000" dirty="0">
                <a:sym typeface="Wingdings" panose="05000000000000000000" pitchFamily="2" charset="2"/>
              </a:rPr>
              <a:t>, </a:t>
            </a:r>
            <a:r>
              <a:rPr lang="ko-KR" altLang="en-US" sz="2000" dirty="0">
                <a:sym typeface="Wingdings" panose="05000000000000000000" pitchFamily="2" charset="2"/>
              </a:rPr>
              <a:t>가속도 등의 물리적 특성값 </a:t>
            </a:r>
            <a:r>
              <a:rPr lang="en-US" altLang="ko-KR" sz="2000" dirty="0">
                <a:sym typeface="Wingdings" panose="05000000000000000000" pitchFamily="2" charset="2"/>
              </a:rPr>
              <a:t>+ AI </a:t>
            </a:r>
            <a:r>
              <a:rPr lang="ko-KR" altLang="en-US" sz="2000" dirty="0">
                <a:sym typeface="Wingdings" panose="05000000000000000000" pitchFamily="2" charset="2"/>
              </a:rPr>
              <a:t>알고리즘 추론치</a:t>
            </a:r>
            <a:endParaRPr lang="en-US" altLang="ko-KR" sz="2000" dirty="0">
              <a:sym typeface="Wingdings" panose="05000000000000000000" pitchFamily="2" charset="2"/>
            </a:endParaRPr>
          </a:p>
          <a:p>
            <a:pPr lvl="1"/>
            <a:r>
              <a:rPr lang="en-US" altLang="ko-KR" sz="2000" dirty="0">
                <a:sym typeface="Wingdings" panose="05000000000000000000" pitchFamily="2" charset="2"/>
              </a:rPr>
              <a:t>AI</a:t>
            </a:r>
            <a:r>
              <a:rPr lang="ko-KR" altLang="en-US" sz="2000" dirty="0">
                <a:sym typeface="Wingdings" panose="05000000000000000000" pitchFamily="2" charset="2"/>
              </a:rPr>
              <a:t>알고리즘은 </a:t>
            </a:r>
            <a:r>
              <a:rPr lang="en-US" altLang="ko-KR" sz="2000" dirty="0" err="1">
                <a:sym typeface="Wingdings" panose="05000000000000000000" pitchFamily="2" charset="2"/>
              </a:rPr>
              <a:t>Kfall</a:t>
            </a:r>
            <a:r>
              <a:rPr lang="en-US" altLang="ko-KR" sz="2000" dirty="0">
                <a:sym typeface="Wingdings" panose="05000000000000000000" pitchFamily="2" charset="2"/>
              </a:rPr>
              <a:t> </a:t>
            </a:r>
            <a:r>
              <a:rPr lang="ko-KR" altLang="en-US" sz="2000" dirty="0">
                <a:sym typeface="Wingdings" panose="05000000000000000000" pitchFamily="2" charset="2"/>
              </a:rPr>
              <a:t>공용 데이터셋 </a:t>
            </a:r>
            <a:r>
              <a:rPr lang="en-US" altLang="ko-KR" sz="2000" dirty="0">
                <a:sym typeface="Wingdings" panose="05000000000000000000" pitchFamily="2" charset="2"/>
              </a:rPr>
              <a:t>(</a:t>
            </a:r>
            <a:r>
              <a:rPr lang="ko-KR" altLang="en-US" sz="2000" dirty="0">
                <a:sym typeface="Wingdings" panose="05000000000000000000" pitchFamily="2" charset="2"/>
              </a:rPr>
              <a:t>낙상 </a:t>
            </a:r>
            <a:r>
              <a:rPr lang="en-US" altLang="ko-KR" sz="2000" dirty="0">
                <a:sym typeface="Wingdings" panose="05000000000000000000" pitchFamily="2" charset="2"/>
              </a:rPr>
              <a:t>15</a:t>
            </a:r>
            <a:r>
              <a:rPr lang="ko-KR" altLang="en-US" sz="2000" dirty="0">
                <a:sym typeface="Wingdings" panose="05000000000000000000" pitchFamily="2" charset="2"/>
              </a:rPr>
              <a:t>가지</a:t>
            </a:r>
            <a:r>
              <a:rPr lang="en-US" altLang="ko-KR" sz="2000" dirty="0">
                <a:sym typeface="Wingdings" panose="05000000000000000000" pitchFamily="2" charset="2"/>
              </a:rPr>
              <a:t>, </a:t>
            </a:r>
            <a:r>
              <a:rPr lang="ko-KR" altLang="en-US" sz="2000" dirty="0">
                <a:sym typeface="Wingdings" panose="05000000000000000000" pitchFamily="2" charset="2"/>
              </a:rPr>
              <a:t>일상동작 </a:t>
            </a:r>
            <a:r>
              <a:rPr lang="en-US" altLang="ko-KR" sz="2000" dirty="0">
                <a:sym typeface="Wingdings" panose="05000000000000000000" pitchFamily="2" charset="2"/>
              </a:rPr>
              <a:t>21</a:t>
            </a:r>
            <a:r>
              <a:rPr lang="ko-KR" altLang="en-US" sz="2000" dirty="0">
                <a:sym typeface="Wingdings" panose="05000000000000000000" pitchFamily="2" charset="2"/>
              </a:rPr>
              <a:t>가지</a:t>
            </a:r>
            <a:r>
              <a:rPr lang="en-US" altLang="ko-KR" sz="2000" dirty="0">
                <a:sym typeface="Wingdings" panose="05000000000000000000" pitchFamily="2" charset="2"/>
              </a:rPr>
              <a:t>)</a:t>
            </a:r>
            <a:r>
              <a:rPr lang="ko-KR" altLang="en-US" sz="2000" dirty="0">
                <a:sym typeface="Wingdings" panose="05000000000000000000" pitchFamily="2" charset="2"/>
              </a:rPr>
              <a:t>를 기반으로 이진분류를</a:t>
            </a:r>
            <a:br>
              <a:rPr lang="en-US" altLang="ko-KR" sz="2000" dirty="0">
                <a:sym typeface="Wingdings" panose="05000000000000000000" pitchFamily="2" charset="2"/>
              </a:rPr>
            </a:br>
            <a:r>
              <a:rPr lang="ko-KR" altLang="en-US" sz="2000" dirty="0">
                <a:sym typeface="Wingdings" panose="05000000000000000000" pitchFamily="2" charset="2"/>
              </a:rPr>
              <a:t>수행하는 알고리즘으로 개발됨</a:t>
            </a:r>
            <a:endParaRPr lang="en-US" altLang="ko-KR" sz="20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25470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695</Words>
  <Application>Microsoft Office PowerPoint</Application>
  <PresentationFormat>와이드스크린</PresentationFormat>
  <Paragraphs>60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투자사 문의사항 답변</vt:lpstr>
      <vt:lpstr>자유낙하 거리별 / 인플레이터 종류별  / 추락과 낙상 구분 리드타임+인플레이팅 타임</vt:lpstr>
      <vt:lpstr>자유낙하 거리별 / 인플레이터 종류별  / 추락과 낙상 구분 리드타임+인플레이팅 타임</vt:lpstr>
      <vt:lpstr>자유낙하 거리별 / 인플레이터 종류별  / 추락과 낙상 구분 리드타임+인플레이팅 타임</vt:lpstr>
      <vt:lpstr>자유낙하 거리별 / 인플레이터 종류별  / 추락과 낙상 구분 리드타임+인플레이팅 타임</vt:lpstr>
      <vt:lpstr>자유낙하 거리별 / 인플레이터 종류별  / 추락과 낙상 구분 리드타임+인플레이팅 타임</vt:lpstr>
      <vt:lpstr>자유낙하 거리별 / 인플레이터 종류별  / 추락과 낙상 구분 리드타임+인플레이팅 타임</vt:lpstr>
      <vt:lpstr>임계값 기반 알고리즘 vs AI 적용 알고리즘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투자사 문의사항 답변</dc:title>
  <dc:creator>Bummo Koo</dc:creator>
  <cp:lastModifiedBy>Bummo Koo</cp:lastModifiedBy>
  <cp:revision>8</cp:revision>
  <dcterms:created xsi:type="dcterms:W3CDTF">2026-02-27T04:03:08Z</dcterms:created>
  <dcterms:modified xsi:type="dcterms:W3CDTF">2026-02-27T06:05:40Z</dcterms:modified>
</cp:coreProperties>
</file>